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9" r:id="rId3"/>
    <p:sldId id="291" r:id="rId4"/>
    <p:sldId id="292" r:id="rId5"/>
    <p:sldId id="294" r:id="rId6"/>
    <p:sldId id="293" r:id="rId7"/>
    <p:sldId id="326" r:id="rId8"/>
    <p:sldId id="295" r:id="rId9"/>
    <p:sldId id="290" r:id="rId10"/>
    <p:sldId id="287" r:id="rId11"/>
    <p:sldId id="288" r:id="rId12"/>
    <p:sldId id="289" r:id="rId13"/>
    <p:sldId id="296" r:id="rId14"/>
    <p:sldId id="297" r:id="rId15"/>
    <p:sldId id="298" r:id="rId16"/>
    <p:sldId id="299" r:id="rId17"/>
    <p:sldId id="323" r:id="rId18"/>
    <p:sldId id="322" r:id="rId19"/>
    <p:sldId id="320" r:id="rId20"/>
    <p:sldId id="300" r:id="rId21"/>
    <p:sldId id="301" r:id="rId22"/>
    <p:sldId id="302" r:id="rId23"/>
    <p:sldId id="303" r:id="rId24"/>
    <p:sldId id="304" r:id="rId25"/>
    <p:sldId id="305" r:id="rId26"/>
    <p:sldId id="307" r:id="rId27"/>
    <p:sldId id="308" r:id="rId28"/>
    <p:sldId id="309" r:id="rId29"/>
    <p:sldId id="310" r:id="rId30"/>
    <p:sldId id="311" r:id="rId31"/>
    <p:sldId id="312" r:id="rId32"/>
    <p:sldId id="314" r:id="rId33"/>
    <p:sldId id="315" r:id="rId34"/>
    <p:sldId id="316" r:id="rId35"/>
    <p:sldId id="317" r:id="rId36"/>
    <p:sldId id="318" r:id="rId37"/>
    <p:sldId id="267" r:id="rId38"/>
    <p:sldId id="324" r:id="rId39"/>
    <p:sldId id="325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952"/>
    <p:restoredTop sz="91438"/>
  </p:normalViewPr>
  <p:slideViewPr>
    <p:cSldViewPr snapToGrid="0" snapToObjects="1">
      <p:cViewPr varScale="1">
        <p:scale>
          <a:sx n="60" d="100"/>
          <a:sy n="60" d="100"/>
        </p:scale>
        <p:origin x="208" y="1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10.png>
</file>

<file path=ppt/media/image11.tiff>
</file>

<file path=ppt/media/image12.jpe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96229-B9F9-964F-972C-0E7F5D83FCD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74E74F-CC11-C543-AFD1-D04B203A9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23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12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899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630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5023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65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4675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746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examples of what might generate these types of histograms – bell0-shaped – male human height, skewed – number of times visiting Disney world, bimodal – human height across sexes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178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examples of what might generate these types of histograms – bell0-shaped – male human height, skewed – number of times visiting Disney world, bimodal – human height across sexes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863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301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65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744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9188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7540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0904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0025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5781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546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476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532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695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597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29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3564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924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120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784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409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353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897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992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98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160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6187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4E74F-CC11-C543-AFD1-D04B203A99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861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3CFCE-CDFA-DE4B-80A9-E0B60E409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612EA4-95EE-4540-A9F6-A5ADF0D27F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A91B0-D71C-6E41-9E8D-4CFC0AA4A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D5CB7-CF4A-6E44-9E5D-ABA713C16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54B9B-C12D-8D4B-B410-544C35102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98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8F4F9-897E-A247-89D5-93F5C9EB8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F822A3-7827-F843-8706-49AA6A3DDD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30AFE-5A7C-D042-A99A-671F5F5DC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1BD7-5925-074D-80F1-42CC5252F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24876-8DAE-A74F-8E8B-FE868F17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0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813E24-384E-8843-8BDF-524FDE83A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2088EB-E68C-2D4D-BBA1-16E6C8D91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75044-B2E1-544F-8163-48AA23865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F17DA-854F-DE43-8461-5C210B89B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DC57C-42D1-8640-987B-8D948F94F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05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11EE6-0DFC-D841-98BA-7E368554D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04E29-278B-934D-8BFE-186EB74FD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E36D5-2C4D-724C-8686-874629E04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262BB-CE4E-4E42-81A5-072AA1C2A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94D8C-5FA9-2240-8738-250F65C16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61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D1BC5-67F8-8645-B120-0958F8A14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0C634-E1C3-064D-945D-DE04E7CDE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D101E-F016-AF49-A646-CD8CDE0C7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BD4D4-BF55-D045-8C70-74F6D360F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CB0FE-3CEE-F442-A71E-B035490E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517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1ECC4-6857-7447-ABAE-78E1EE20D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2DEA2-FAFE-C642-9A1C-1BC7EE430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036870-A61B-584D-99FC-32DF16B48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4FF86-4040-8340-A720-2AADD1CAE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F9066C-958E-1E4A-BEC8-F61DE0475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EC709E-9343-8145-9182-F39F49D13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23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65914-4C7A-8B42-A5A0-B375194B7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79288-27B1-9A4C-810E-D7C7D36A3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F7B6B6-FD46-C947-A316-5854108C8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EF9367-8120-9948-8B7C-2D7AB6C480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E42CC8-D13F-EF43-BC4A-30AD161A25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F228DD-F315-9044-A53D-3CB90150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C2E57E-4342-294D-AD4A-8646EAC79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301BCB-EE3B-F446-8727-B435452D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7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546A2-9030-4B41-95E1-7D317BB76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3F1A91-EE33-634A-85B7-237236FDE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FDA5BA-B667-354F-BFC4-B281DF126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F5817C-B5B5-C449-87A6-AED9EBBE6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58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BFE476-F8A8-FA43-B810-0EF148998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D8E8F9-6934-7B4E-8D71-0F4A70CC7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B6A00-1198-2D41-8CD9-9025F7B66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682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13784-7E9A-DF40-A08B-CC58F66AE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ACDE8-C91B-DB4A-B796-6AF7C5E11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C0BA4-761C-BD4C-91ED-F30B052A5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3D0F8E-5C96-1147-9906-495B7E5D0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D3E73-B5BC-BC40-BF2C-A8226DF0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5A156-D8AD-F741-AE19-96DF82DF1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201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B04AC-2292-6C40-A2B0-0F9B8AE85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A8C91B-3454-AD4C-A91D-78FB0D635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890D6A-CB0E-E548-B44A-ECB7888A6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5141F-5D3F-FE4B-926F-06C5F7E7F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0F8B7-903E-9444-9F82-819ED7AEE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8FB3C-0205-BC4F-9252-9D5361560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172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1000"/>
            <a:lum/>
          </a:blip>
          <a:srcRect/>
          <a:stretch>
            <a:fillRect t="-2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1F00B4-4686-A543-9907-0EC61EA3D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E069D-9D4A-0145-B531-CBEA04691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7B185-3A35-3041-81C1-35E8C28CF7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CC728-AA9E-2249-938A-6E9FCB749F77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61F81-657F-494E-8D3C-F3F5C7BAFC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C2C43-F0CF-704D-8D65-6030EA938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BACF4-F595-AD41-BFD1-9F0FA07AA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001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15A82-042B-904B-B9E4-478EAC63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6990" y="1788790"/>
            <a:ext cx="9144000" cy="1558844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/>
              <a:t>Chapter 2: </a:t>
            </a:r>
            <a:br>
              <a:rPr lang="en-US" sz="4800" b="1" dirty="0"/>
            </a:br>
            <a:r>
              <a:rPr lang="en-US" sz="4800" b="1" dirty="0"/>
              <a:t>Displaying Data</a:t>
            </a:r>
            <a:endParaRPr lang="en-US" sz="48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F64157-A1C2-7747-A75F-AA4D6FF43169}"/>
              </a:ext>
            </a:extLst>
          </p:cNvPr>
          <p:cNvCxnSpPr>
            <a:cxnSpLocks/>
          </p:cNvCxnSpPr>
          <p:nvPr/>
        </p:nvCxnSpPr>
        <p:spPr>
          <a:xfrm>
            <a:off x="1629869" y="3360513"/>
            <a:ext cx="8064354" cy="0"/>
          </a:xfrm>
          <a:prstGeom prst="line">
            <a:avLst/>
          </a:prstGeom>
          <a:ln w="25400">
            <a:solidFill>
              <a:schemeClr val="tx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0BC3CDF-149A-A54E-8C2E-527087E90069}"/>
              </a:ext>
            </a:extLst>
          </p:cNvPr>
          <p:cNvSpPr txBox="1"/>
          <p:nvPr/>
        </p:nvSpPr>
        <p:spPr>
          <a:xfrm>
            <a:off x="1616990" y="3499066"/>
            <a:ext cx="384329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BIOL201 FALL 2019</a:t>
            </a:r>
          </a:p>
          <a:p>
            <a:r>
              <a:rPr lang="en-US" sz="2600" dirty="0"/>
              <a:t>Andrew M. Sackman, Ph.D.</a:t>
            </a:r>
          </a:p>
        </p:txBody>
      </p:sp>
    </p:spTree>
    <p:extLst>
      <p:ext uri="{BB962C8B-B14F-4D97-AF65-F5344CB8AC3E}">
        <p14:creationId xmlns:p14="http://schemas.microsoft.com/office/powerpoint/2010/main" val="4253563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3CBB7-4D1F-8144-B5AB-C5CD5DFF0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FDFD5-3DAE-1549-AB29-437E573BA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D58D8AEB-8C38-5445-90F8-E29B07B30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2400" y="254000"/>
            <a:ext cx="6807200" cy="63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62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8C242-9413-DE44-B5CC-D1D67ED4D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FE16B-BDD0-8144-9A98-1E8C10A8B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Image result for bad graphs">
            <a:extLst>
              <a:ext uri="{FF2B5EF4-FFF2-40B4-BE49-F238E27FC236}">
                <a16:creationId xmlns:a16="http://schemas.microsoft.com/office/drawing/2014/main" id="{AB31637A-9664-5443-821E-6A2571B84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391" y="631604"/>
            <a:ext cx="6026581" cy="566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3542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7855C-420C-DC43-8662-8D16A44AB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19A45-83DD-9843-A773-A549DE5FA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Image result for bad graphs">
            <a:extLst>
              <a:ext uri="{FF2B5EF4-FFF2-40B4-BE49-F238E27FC236}">
                <a16:creationId xmlns:a16="http://schemas.microsoft.com/office/drawing/2014/main" id="{56330A4C-7B7E-4E42-9A4A-5D274B19C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0655" y="-7727"/>
            <a:ext cx="8039737" cy="6865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9443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68A4D-20E8-D14E-B49E-9623942BC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Showing data for a single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E4723-6808-8E42-B2E2-E1F0B18B9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573"/>
            <a:ext cx="10305081" cy="47301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Recall that the </a:t>
            </a:r>
            <a:r>
              <a:rPr lang="en-US" b="1" dirty="0"/>
              <a:t>frequency distribution</a:t>
            </a:r>
            <a:r>
              <a:rPr lang="en-US" dirty="0"/>
              <a:t> of a variable is the number of observations having each value within the sample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/>
              <a:t>relative frequency distribution</a:t>
            </a:r>
            <a:r>
              <a:rPr lang="en-US" dirty="0"/>
              <a:t> describes the fraction of occurrences of each value of a variable.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/>
              <a:t>bar graph </a:t>
            </a:r>
            <a:r>
              <a:rPr lang="en-US" dirty="0"/>
              <a:t>displays the frequency distribution or relative frequency distribution for a categorical variable.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pie chart can also be used, but a bar graph is typically easier to read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969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71E1D-8E22-FA40-8044-632AD9B0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Frequency table and bar graph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81F6A-8307-BF4E-BB3E-90C9B808F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the whiteboard……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Northeast</a:t>
            </a:r>
          </a:p>
          <a:p>
            <a:pPr marL="0" indent="0">
              <a:buNone/>
            </a:pPr>
            <a:r>
              <a:rPr lang="en-US" dirty="0"/>
              <a:t>Midwest</a:t>
            </a:r>
          </a:p>
          <a:p>
            <a:pPr marL="0" indent="0">
              <a:buNone/>
            </a:pPr>
            <a:r>
              <a:rPr lang="en-US" dirty="0"/>
              <a:t>South</a:t>
            </a:r>
          </a:p>
          <a:p>
            <a:pPr marL="0" indent="0">
              <a:buNone/>
            </a:pPr>
            <a:r>
              <a:rPr lang="en-US" dirty="0"/>
              <a:t>West</a:t>
            </a:r>
          </a:p>
          <a:p>
            <a:pPr marL="0" indent="0">
              <a:buNone/>
            </a:pPr>
            <a:r>
              <a:rPr lang="en-US" dirty="0"/>
              <a:t>International</a:t>
            </a:r>
          </a:p>
          <a:p>
            <a:pPr marL="0" indent="0">
              <a:buNone/>
            </a:pPr>
            <a:r>
              <a:rPr lang="en-US" dirty="0"/>
              <a:t>Other</a:t>
            </a:r>
          </a:p>
        </p:txBody>
      </p:sp>
    </p:spTree>
    <p:extLst>
      <p:ext uri="{BB962C8B-B14F-4D97-AF65-F5344CB8AC3E}">
        <p14:creationId xmlns:p14="http://schemas.microsoft.com/office/powerpoint/2010/main" val="2949332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6A7B9-9FAE-8A4D-8B71-E7CE1E69F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Visualizing numerical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F344F-9ECE-7541-AE73-BB3206C48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234" y="1692061"/>
            <a:ext cx="5252634" cy="452868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numerical variable equivalent of a bar graph is called a histogram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Ranges are values are grouped into intervals or “bins”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area of bars is proportional to frequency </a:t>
            </a:r>
          </a:p>
        </p:txBody>
      </p:sp>
      <p:pic>
        <p:nvPicPr>
          <p:cNvPr id="4098" name="Picture 2" descr="Image result for histogram">
            <a:extLst>
              <a:ext uri="{FF2B5EF4-FFF2-40B4-BE49-F238E27FC236}">
                <a16:creationId xmlns:a16="http://schemas.microsoft.com/office/drawing/2014/main" id="{3FDFEED5-2CA4-664E-A526-ED9033AC0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871" y="1819571"/>
            <a:ext cx="4643222" cy="464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7730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002C5-CAF4-9442-9762-A0133AF4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Histograms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AB632-AF40-C646-8C4E-3470BBFED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Histograms give us an idea of the spread of values in a sample and the shape of the frequency distribution and the number of </a:t>
            </a:r>
            <a:r>
              <a:rPr lang="en-US" b="1" dirty="0"/>
              <a:t>outliers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59EE04-A508-6340-8530-B75845980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92" y="3580216"/>
            <a:ext cx="11602616" cy="273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134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002C5-CAF4-9442-9762-A0133AF4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Histograms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AB632-AF40-C646-8C4E-3470BBFED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Histograms give us an idea of the spread of values in a sample and the shape of the frequency distribution and the number of </a:t>
            </a:r>
            <a:r>
              <a:rPr lang="en-US" b="1" dirty="0"/>
              <a:t>outliers</a:t>
            </a:r>
          </a:p>
        </p:txBody>
      </p:sp>
      <p:pic>
        <p:nvPicPr>
          <p:cNvPr id="4098" name="Picture 2" descr="Image result for histogram outlier">
            <a:extLst>
              <a:ext uri="{FF2B5EF4-FFF2-40B4-BE49-F238E27FC236}">
                <a16:creationId xmlns:a16="http://schemas.microsoft.com/office/drawing/2014/main" id="{77F2C778-9E76-8946-BB39-D6834F33F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1687" y="2801240"/>
            <a:ext cx="5615337" cy="3759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27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DCB8E-C498-3440-98F6-F72F4C77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116B7-4EAB-0F4A-BDCF-CDA961130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Image result for skewed bell curve example">
            <a:extLst>
              <a:ext uri="{FF2B5EF4-FFF2-40B4-BE49-F238E27FC236}">
                <a16:creationId xmlns:a16="http://schemas.microsoft.com/office/drawing/2014/main" id="{CAD34124-5CC4-D14D-A702-E6DD3ABCC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9900" y="1479550"/>
            <a:ext cx="6172200" cy="389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0921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89B05-AE67-AA4C-A4CD-E372048AD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DE054-AFE1-3847-8E1E-CC338D9AE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Image result for google maps popular times">
            <a:extLst>
              <a:ext uri="{FF2B5EF4-FFF2-40B4-BE49-F238E27FC236}">
                <a16:creationId xmlns:a16="http://schemas.microsoft.com/office/drawing/2014/main" id="{3B6DD101-FBE4-844B-95E6-2670617C8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300" y="1041400"/>
            <a:ext cx="7645400" cy="477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596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1CB70-9ECE-CD49-8975-43D33FCC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How do we best visualize our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8C727-E51C-2743-8B97-CF0961FB2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An effective graph enables visual comparisons of measurements between groups and exposes relationships between different variables that can be hard to see from looking at raw numbers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Visualizing data is often the first step in statistical analysis</a:t>
            </a:r>
          </a:p>
        </p:txBody>
      </p:sp>
    </p:spTree>
    <p:extLst>
      <p:ext uri="{BB962C8B-B14F-4D97-AF65-F5344CB8AC3E}">
        <p14:creationId xmlns:p14="http://schemas.microsoft.com/office/powerpoint/2010/main" val="2146009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002C5-CAF4-9442-9762-A0133AF4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Choosing the number of bins/intervals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AB632-AF40-C646-8C4E-3470BBFED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bin size used affects the ease of interpretation and whether all aspects of the data are visible (i.e., multiple peaks)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F2996C-F746-644B-BC77-FE3499E66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051" y="3517254"/>
            <a:ext cx="11099898" cy="33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020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71E1D-8E22-FA40-8044-632AD9B0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Histogram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81F6A-8307-BF4E-BB3E-90C9B808F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the whiteboard……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Under 4’10”</a:t>
            </a:r>
          </a:p>
          <a:p>
            <a:pPr marL="0" indent="0">
              <a:buNone/>
            </a:pPr>
            <a:r>
              <a:rPr lang="en-US" dirty="0"/>
              <a:t>4’10”-5’2”</a:t>
            </a:r>
          </a:p>
          <a:p>
            <a:pPr marL="0" indent="0">
              <a:buNone/>
            </a:pPr>
            <a:r>
              <a:rPr lang="en-US" dirty="0"/>
              <a:t>5’2”-5’6”</a:t>
            </a:r>
          </a:p>
          <a:p>
            <a:pPr marL="0" indent="0">
              <a:buNone/>
            </a:pPr>
            <a:r>
              <a:rPr lang="en-US" dirty="0"/>
              <a:t>5’6”-5’10”</a:t>
            </a:r>
          </a:p>
          <a:p>
            <a:pPr marL="0" indent="0">
              <a:buNone/>
            </a:pPr>
            <a:r>
              <a:rPr lang="en-US" dirty="0"/>
              <a:t>5’10”-6’2”</a:t>
            </a:r>
          </a:p>
          <a:p>
            <a:pPr marL="0" indent="0">
              <a:buNone/>
            </a:pPr>
            <a:r>
              <a:rPr lang="en-US" dirty="0"/>
              <a:t>Over 6’2”</a:t>
            </a:r>
          </a:p>
        </p:txBody>
      </p:sp>
    </p:spTree>
    <p:extLst>
      <p:ext uri="{BB962C8B-B14F-4D97-AF65-F5344CB8AC3E}">
        <p14:creationId xmlns:p14="http://schemas.microsoft.com/office/powerpoint/2010/main" val="668305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C3EEB-2892-3340-A001-24AF29F2A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702" y="1481003"/>
            <a:ext cx="10515600" cy="3834916"/>
          </a:xfrm>
        </p:spPr>
        <p:txBody>
          <a:bodyPr>
            <a:normAutofit/>
          </a:bodyPr>
          <a:lstStyle/>
          <a:p>
            <a:r>
              <a:rPr lang="en-US" dirty="0"/>
              <a:t>So what if we want to show associations between two variables?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 need to determine what type of variables we are working with…</a:t>
            </a:r>
          </a:p>
        </p:txBody>
      </p:sp>
    </p:spTree>
    <p:extLst>
      <p:ext uri="{BB962C8B-B14F-4D97-AF65-F5344CB8AC3E}">
        <p14:creationId xmlns:p14="http://schemas.microsoft.com/office/powerpoint/2010/main" val="38400873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4E7F4-61AC-5D4F-AA21-19CD6B3EC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 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FD29C-ED67-2B41-AE57-E12BAA4D2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 example:</a:t>
            </a:r>
          </a:p>
          <a:p>
            <a:pPr marL="0" indent="0">
              <a:buNone/>
            </a:pPr>
            <a:r>
              <a:rPr lang="en-US" dirty="0"/>
              <a:t>65 nesting female great tits were divided into two groups</a:t>
            </a:r>
          </a:p>
          <a:p>
            <a:pPr marL="0" indent="0">
              <a:buNone/>
            </a:pPr>
            <a:r>
              <a:rPr lang="en-US" dirty="0"/>
              <a:t>-30 females had two birds stolen, causing them to lay an extra egg</a:t>
            </a:r>
          </a:p>
          <a:p>
            <a:pPr marL="0" indent="0">
              <a:buNone/>
            </a:pPr>
            <a:r>
              <a:rPr lang="en-US" dirty="0"/>
              <a:t>-35 females were left alone</a:t>
            </a:r>
          </a:p>
          <a:p>
            <a:pPr marL="0" indent="0">
              <a:buNone/>
            </a:pPr>
            <a:r>
              <a:rPr lang="en-US" dirty="0"/>
              <a:t>After 14 days, infection of avian malaria was tested</a:t>
            </a:r>
          </a:p>
        </p:txBody>
      </p:sp>
    </p:spTree>
    <p:extLst>
      <p:ext uri="{BB962C8B-B14F-4D97-AF65-F5344CB8AC3E}">
        <p14:creationId xmlns:p14="http://schemas.microsoft.com/office/powerpoint/2010/main" val="1080977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68DF0-2800-3149-B92B-DBB458EC1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000" dirty="0"/>
              <a:t>A </a:t>
            </a:r>
            <a:r>
              <a:rPr lang="en-US" sz="3000" b="1" dirty="0"/>
              <a:t>contingency table</a:t>
            </a:r>
            <a:r>
              <a:rPr lang="en-US" sz="3000" dirty="0"/>
              <a:t> gives the frequency of occurrence of all combinations of two or more categorical variables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09043F-1433-4247-BF89-FDE102140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4178"/>
            <a:ext cx="12192000" cy="36496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3D7908-98E4-7844-8603-341AADC891FF}"/>
              </a:ext>
            </a:extLst>
          </p:cNvPr>
          <p:cNvSpPr txBox="1"/>
          <p:nvPr/>
        </p:nvSpPr>
        <p:spPr>
          <a:xfrm>
            <a:off x="1332854" y="5672380"/>
            <a:ext cx="983320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Explanatory variable goes in the columns, response variable in the rows</a:t>
            </a:r>
          </a:p>
        </p:txBody>
      </p:sp>
    </p:spTree>
    <p:extLst>
      <p:ext uri="{BB962C8B-B14F-4D97-AF65-F5344CB8AC3E}">
        <p14:creationId xmlns:p14="http://schemas.microsoft.com/office/powerpoint/2010/main" val="2833290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EEA50-07FB-CC40-8F25-B7F62726A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Grouped bar graph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2BD152-2927-6C42-869A-E1B1092D99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3555" r="24324"/>
          <a:stretch/>
        </p:blipFill>
        <p:spPr>
          <a:xfrm>
            <a:off x="5389381" y="1596676"/>
            <a:ext cx="6802619" cy="468013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8EE883-3CE6-4742-859A-0ACE38B50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31029"/>
            <a:ext cx="5435057" cy="16269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D8987D-2DED-7A43-BD96-68177C0C13BF}"/>
              </a:ext>
            </a:extLst>
          </p:cNvPr>
          <p:cNvSpPr txBox="1"/>
          <p:nvPr/>
        </p:nvSpPr>
        <p:spPr>
          <a:xfrm>
            <a:off x="309966" y="1875295"/>
            <a:ext cx="369960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Grouped by explanatory</a:t>
            </a:r>
          </a:p>
          <a:p>
            <a:r>
              <a:rPr lang="en-US" sz="2800" dirty="0"/>
              <a:t>variable</a:t>
            </a:r>
          </a:p>
        </p:txBody>
      </p:sp>
    </p:spTree>
    <p:extLst>
      <p:ext uri="{BB962C8B-B14F-4D97-AF65-F5344CB8AC3E}">
        <p14:creationId xmlns:p14="http://schemas.microsoft.com/office/powerpoint/2010/main" val="11076342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EEA50-07FB-CC40-8F25-B7F62726A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Mosaic plot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EE883-3CE6-4742-859A-0ACE38B50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31029"/>
            <a:ext cx="5435057" cy="1626971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236DBAE7-2391-E04A-A0C1-88CDF8807E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326" r="27607"/>
          <a:stretch/>
        </p:blipFill>
        <p:spPr>
          <a:xfrm>
            <a:off x="5668823" y="1804417"/>
            <a:ext cx="5918743" cy="50535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C36396-65CB-434D-9D33-3778BE4472AD}"/>
              </a:ext>
            </a:extLst>
          </p:cNvPr>
          <p:cNvSpPr txBox="1"/>
          <p:nvPr/>
        </p:nvSpPr>
        <p:spPr>
          <a:xfrm>
            <a:off x="309966" y="1875295"/>
            <a:ext cx="53588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Grouped by explanatory variable</a:t>
            </a:r>
          </a:p>
          <a:p>
            <a:endParaRPr lang="en-US" sz="2800" dirty="0"/>
          </a:p>
          <a:p>
            <a:r>
              <a:rPr lang="en-US" sz="2800" dirty="0"/>
              <a:t>Width is proportional to number of observations</a:t>
            </a:r>
          </a:p>
        </p:txBody>
      </p:sp>
    </p:spTree>
    <p:extLst>
      <p:ext uri="{BB962C8B-B14F-4D97-AF65-F5344CB8AC3E}">
        <p14:creationId xmlns:p14="http://schemas.microsoft.com/office/powerpoint/2010/main" val="36083113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4E7F4-61AC-5D4F-AA21-19CD6B3EC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 numerical variables: The scatterplot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31B1DE-ADA3-2F45-AEAF-8CE3DDCFD9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983" r="26699"/>
          <a:stretch/>
        </p:blipFill>
        <p:spPr>
          <a:xfrm>
            <a:off x="3500033" y="1799774"/>
            <a:ext cx="5488984" cy="476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824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14C61-4CE0-F842-B6C2-7561B933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One numerical and one categorical variable</a:t>
            </a:r>
            <a:br>
              <a:rPr lang="en-US" dirty="0"/>
            </a:br>
            <a:r>
              <a:rPr lang="en-US" dirty="0"/>
              <a:t>Strip chart and </a:t>
            </a:r>
            <a:r>
              <a:rPr lang="en-US"/>
              <a:t>box plot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9C25B-4A3B-484D-8F11-ABA97C120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359A28-3F1A-604A-A6F6-5BBF1638A6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49" r="6558"/>
          <a:stretch/>
        </p:blipFill>
        <p:spPr>
          <a:xfrm>
            <a:off x="1611824" y="1571934"/>
            <a:ext cx="9585677" cy="485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0142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C8E3CC-22C6-AC48-8D3A-8A36ED9DA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169" y="-14959"/>
            <a:ext cx="7939257" cy="736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42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E42F9-1D24-F245-85CF-9B16391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Guidelines for good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1E45B-F707-D24A-8BDC-F24307C98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your data</a:t>
            </a:r>
          </a:p>
          <a:p>
            <a:r>
              <a:rPr lang="en-US" dirty="0"/>
              <a:t>Make patterns easy for readers to see</a:t>
            </a:r>
          </a:p>
          <a:p>
            <a:r>
              <a:rPr lang="en-US" dirty="0"/>
              <a:t>Depict data honestly with good axes and scales</a:t>
            </a:r>
          </a:p>
          <a:p>
            <a:r>
              <a:rPr lang="en-US" dirty="0"/>
              <a:t>Make graphical elements clear</a:t>
            </a:r>
          </a:p>
        </p:txBody>
      </p:sp>
    </p:spTree>
    <p:extLst>
      <p:ext uri="{BB962C8B-B14F-4D97-AF65-F5344CB8AC3E}">
        <p14:creationId xmlns:p14="http://schemas.microsoft.com/office/powerpoint/2010/main" val="31455183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B1C2-503F-4748-8702-A1D75E798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10211"/>
          </a:xfrm>
        </p:spPr>
        <p:txBody>
          <a:bodyPr>
            <a:normAutofit/>
          </a:bodyPr>
          <a:lstStyle/>
          <a:p>
            <a:r>
              <a:rPr lang="en-US" dirty="0"/>
              <a:t>Strip chart, box plot, multiple histograms…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Which is best? Depends on the data</a:t>
            </a:r>
          </a:p>
        </p:txBody>
      </p:sp>
    </p:spTree>
    <p:extLst>
      <p:ext uri="{BB962C8B-B14F-4D97-AF65-F5344CB8AC3E}">
        <p14:creationId xmlns:p14="http://schemas.microsoft.com/office/powerpoint/2010/main" val="2320987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5FC58-8566-EB4F-999A-004A04EB7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Showing trends in time and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7DE14-26F5-044E-8619-ABB88E19E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a line graph when you have time-series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B2D0D2-4448-4F4C-9667-7352E33FC8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05" r="17813"/>
          <a:stretch/>
        </p:blipFill>
        <p:spPr>
          <a:xfrm>
            <a:off x="4107050" y="2668062"/>
            <a:ext cx="4277533" cy="418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292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5FC58-8566-EB4F-999A-004A04EB7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Showing trends in time and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7DE14-26F5-044E-8619-ABB88E19E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a map when you have geographic data points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42A5B9-7669-2F46-9776-74C1D3C093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47" r="24330"/>
          <a:stretch/>
        </p:blipFill>
        <p:spPr>
          <a:xfrm>
            <a:off x="3828081" y="2370379"/>
            <a:ext cx="4757980" cy="429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318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33A9D-A950-254B-85EC-2FAC06BDA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82685"/>
            <a:ext cx="10515600" cy="32942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The same principles of making good graphs apply to tables</a:t>
            </a:r>
          </a:p>
          <a:p>
            <a:pPr marL="0" indent="0">
              <a:buNone/>
            </a:pPr>
            <a:r>
              <a:rPr lang="en-US" sz="3200" dirty="0"/>
              <a:t>Show your data, make patterns easy to see</a:t>
            </a:r>
          </a:p>
        </p:txBody>
      </p:sp>
    </p:spTree>
    <p:extLst>
      <p:ext uri="{BB962C8B-B14F-4D97-AF65-F5344CB8AC3E}">
        <p14:creationId xmlns:p14="http://schemas.microsoft.com/office/powerpoint/2010/main" val="1152476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B30BD-9E1A-8041-A18A-DC137706F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65B2CD-E0F5-2846-B94E-5A9B42A06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0342" y="-9992"/>
            <a:ext cx="9837441" cy="6867992"/>
          </a:xfrm>
        </p:spPr>
      </p:pic>
    </p:spTree>
    <p:extLst>
      <p:ext uri="{BB962C8B-B14F-4D97-AF65-F5344CB8AC3E}">
        <p14:creationId xmlns:p14="http://schemas.microsoft.com/office/powerpoint/2010/main" val="13113566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65B2CD-E0F5-2846-B94E-5A9B42A06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0342" y="-9992"/>
            <a:ext cx="9837441" cy="686799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AB30BD-9E1A-8041-A18A-DC137706F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862" y="2937843"/>
            <a:ext cx="10515600" cy="1325563"/>
          </a:xfrm>
        </p:spPr>
        <p:txBody>
          <a:bodyPr>
            <a:noAutofit/>
          </a:bodyPr>
          <a:lstStyle/>
          <a:p>
            <a:r>
              <a:rPr lang="en-US" sz="20000" dirty="0">
                <a:solidFill>
                  <a:srgbClr val="FF0000"/>
                </a:solidFill>
              </a:rPr>
              <a:t>BAD</a:t>
            </a:r>
          </a:p>
        </p:txBody>
      </p:sp>
    </p:spTree>
    <p:extLst>
      <p:ext uri="{BB962C8B-B14F-4D97-AF65-F5344CB8AC3E}">
        <p14:creationId xmlns:p14="http://schemas.microsoft.com/office/powerpoint/2010/main" val="1424786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734442-0B19-1F4E-8136-4BCB04D06F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6163" y="2216258"/>
            <a:ext cx="11619673" cy="379812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A7785E5-6400-234E-BED6-0C599C308DE0}"/>
              </a:ext>
            </a:extLst>
          </p:cNvPr>
          <p:cNvSpPr txBox="1">
            <a:spLocks/>
          </p:cNvSpPr>
          <p:nvPr/>
        </p:nvSpPr>
        <p:spPr>
          <a:xfrm>
            <a:off x="2806486" y="6279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0" dirty="0">
                <a:solidFill>
                  <a:schemeClr val="accent6"/>
                </a:solidFill>
              </a:rPr>
              <a:t>GOOD</a:t>
            </a:r>
          </a:p>
        </p:txBody>
      </p:sp>
    </p:spTree>
    <p:extLst>
      <p:ext uri="{BB962C8B-B14F-4D97-AF65-F5344CB8AC3E}">
        <p14:creationId xmlns:p14="http://schemas.microsoft.com/office/powerpoint/2010/main" val="4628232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31A6C-CF64-544F-BBD5-50D40802F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846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64EBC-F173-8842-A521-31F3295D9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08966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800" dirty="0"/>
              <a:t>Ch. 3-4</a:t>
            </a:r>
          </a:p>
        </p:txBody>
      </p:sp>
    </p:spTree>
    <p:extLst>
      <p:ext uri="{BB962C8B-B14F-4D97-AF65-F5344CB8AC3E}">
        <p14:creationId xmlns:p14="http://schemas.microsoft.com/office/powerpoint/2010/main" val="19305251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15A82-042B-904B-B9E4-478EAC63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6990" y="1788790"/>
            <a:ext cx="9144000" cy="1558844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/>
              <a:t>R Tutorial:</a:t>
            </a:r>
            <a:br>
              <a:rPr lang="en-US" sz="4800" b="1" dirty="0"/>
            </a:br>
            <a:r>
              <a:rPr lang="en-US" sz="4800" b="1" dirty="0"/>
              <a:t>Importing and visualizing data</a:t>
            </a:r>
            <a:endParaRPr lang="en-US" sz="48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F64157-A1C2-7747-A75F-AA4D6FF43169}"/>
              </a:ext>
            </a:extLst>
          </p:cNvPr>
          <p:cNvCxnSpPr>
            <a:cxnSpLocks/>
          </p:cNvCxnSpPr>
          <p:nvPr/>
        </p:nvCxnSpPr>
        <p:spPr>
          <a:xfrm>
            <a:off x="1629869" y="3360513"/>
            <a:ext cx="8064354" cy="0"/>
          </a:xfrm>
          <a:prstGeom prst="line">
            <a:avLst/>
          </a:prstGeom>
          <a:ln w="25400">
            <a:solidFill>
              <a:schemeClr val="tx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0BC3CDF-149A-A54E-8C2E-527087E90069}"/>
              </a:ext>
            </a:extLst>
          </p:cNvPr>
          <p:cNvSpPr txBox="1"/>
          <p:nvPr/>
        </p:nvSpPr>
        <p:spPr>
          <a:xfrm>
            <a:off x="1616990" y="3499066"/>
            <a:ext cx="384329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BIOL201 FALL 2019</a:t>
            </a:r>
          </a:p>
          <a:p>
            <a:r>
              <a:rPr lang="en-US" sz="2600" dirty="0"/>
              <a:t>Andrew M. Sackman, Ph.D.</a:t>
            </a:r>
          </a:p>
        </p:txBody>
      </p:sp>
    </p:spTree>
    <p:extLst>
      <p:ext uri="{BB962C8B-B14F-4D97-AF65-F5344CB8AC3E}">
        <p14:creationId xmlns:p14="http://schemas.microsoft.com/office/powerpoint/2010/main" val="14076054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8C727-E51C-2743-8B97-CF0961FB2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Hopefully you have all installed R and </a:t>
            </a:r>
            <a:r>
              <a:rPr lang="en-US" dirty="0" err="1"/>
              <a:t>Rstudio</a:t>
            </a:r>
            <a:r>
              <a:rPr lang="en-US" dirty="0"/>
              <a:t>, and brought your laptops with you to class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be working through a tutorial today in basic importing and plotting of data with R and </a:t>
            </a:r>
            <a:r>
              <a:rPr lang="en-US" dirty="0" err="1"/>
              <a:t>Rstudio</a:t>
            </a:r>
            <a:r>
              <a:rPr lang="en-US" dirty="0"/>
              <a:t> using data from a 1992 paper by </a:t>
            </a:r>
            <a:r>
              <a:rPr lang="en-US" dirty="0" err="1"/>
              <a:t>Mackowiak</a:t>
            </a:r>
            <a:r>
              <a:rPr lang="en-US" dirty="0"/>
              <a:t> et al.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 a reminder, the .csv data sheets for the sample problems in your textbook can all be found at the publisher’s website:</a:t>
            </a:r>
          </a:p>
          <a:p>
            <a:pPr marL="0" indent="0">
              <a:buNone/>
            </a:pPr>
            <a:r>
              <a:rPr lang="en-US" dirty="0"/>
              <a:t>http://</a:t>
            </a:r>
            <a:r>
              <a:rPr lang="en-US" dirty="0" err="1"/>
              <a:t>whitlockschluter.zoology.ubc.ca</a:t>
            </a:r>
            <a:r>
              <a:rPr lang="en-US" dirty="0"/>
              <a:t>/data</a:t>
            </a:r>
          </a:p>
        </p:txBody>
      </p:sp>
    </p:spTree>
    <p:extLst>
      <p:ext uri="{BB962C8B-B14F-4D97-AF65-F5344CB8AC3E}">
        <p14:creationId xmlns:p14="http://schemas.microsoft.com/office/powerpoint/2010/main" val="2751175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E42F9-1D24-F245-85CF-9B16391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Guidelines for good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1E45B-F707-D24A-8BDC-F24307C98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Show your data</a:t>
            </a:r>
          </a:p>
          <a:p>
            <a:r>
              <a:rPr lang="en-US" dirty="0"/>
              <a:t>Make patterns easy for readers to see</a:t>
            </a:r>
          </a:p>
          <a:p>
            <a:r>
              <a:rPr lang="en-US" dirty="0"/>
              <a:t>Depict data honestly with good axes and scales</a:t>
            </a:r>
          </a:p>
          <a:p>
            <a:r>
              <a:rPr lang="en-US" dirty="0"/>
              <a:t>Make graphical elements clear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04DBB1-6F3A-5247-8DC3-6B6222D492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52" r="12568"/>
          <a:stretch/>
        </p:blipFill>
        <p:spPr>
          <a:xfrm>
            <a:off x="5377912" y="3758023"/>
            <a:ext cx="6814088" cy="309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49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E42F9-1D24-F245-85CF-9B16391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Guidelines for good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1E45B-F707-D24A-8BDC-F24307C98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your data</a:t>
            </a:r>
          </a:p>
          <a:p>
            <a:r>
              <a:rPr lang="en-US" b="1" dirty="0"/>
              <a:t>Make patterns easy for readers to see</a:t>
            </a:r>
          </a:p>
          <a:p>
            <a:r>
              <a:rPr lang="en-US" dirty="0"/>
              <a:t>Depict data honestly with good axes and scales</a:t>
            </a:r>
          </a:p>
          <a:p>
            <a:r>
              <a:rPr lang="en-US" dirty="0"/>
              <a:t>Make graphical elements clear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04DBB1-6F3A-5247-8DC3-6B6222D492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52" r="12568"/>
          <a:stretch/>
        </p:blipFill>
        <p:spPr>
          <a:xfrm>
            <a:off x="5377912" y="3758023"/>
            <a:ext cx="6814088" cy="309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67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E42F9-1D24-F245-85CF-9B16391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Guidelines for good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1E45B-F707-D24A-8BDC-F24307C98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your data</a:t>
            </a:r>
          </a:p>
          <a:p>
            <a:r>
              <a:rPr lang="en-US" dirty="0"/>
              <a:t>Make patterns easy for readers to see</a:t>
            </a:r>
          </a:p>
          <a:p>
            <a:r>
              <a:rPr lang="en-US" b="1" dirty="0"/>
              <a:t>Depict data honestly with good axes and scales</a:t>
            </a:r>
          </a:p>
          <a:p>
            <a:r>
              <a:rPr lang="en-US" dirty="0"/>
              <a:t>Make graphical elements clear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A7E81-5D8B-2C4F-9A66-B9B8B8125A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77" r="18687"/>
          <a:stretch/>
        </p:blipFill>
        <p:spPr>
          <a:xfrm>
            <a:off x="7976891" y="1380722"/>
            <a:ext cx="4221022" cy="547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103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E42F9-1D24-F245-85CF-9B16391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Guidelines for good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1E45B-F707-D24A-8BDC-F24307C98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your data</a:t>
            </a:r>
          </a:p>
          <a:p>
            <a:r>
              <a:rPr lang="en-US" dirty="0"/>
              <a:t>Make patterns easy for readers to see</a:t>
            </a:r>
          </a:p>
          <a:p>
            <a:r>
              <a:rPr lang="en-US" b="1" dirty="0"/>
              <a:t>Depict data honestly with good axes and scales</a:t>
            </a:r>
          </a:p>
          <a:p>
            <a:r>
              <a:rPr lang="en-US" dirty="0"/>
              <a:t>Make graphical elements clear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DC347B-8CCB-714E-87E1-6ED0C4959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6780" y="1531088"/>
            <a:ext cx="3975219" cy="5137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68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E42F9-1D24-F245-85CF-9B16391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Guidelines for good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1E45B-F707-D24A-8BDC-F24307C98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your data</a:t>
            </a:r>
          </a:p>
          <a:p>
            <a:r>
              <a:rPr lang="en-US" dirty="0"/>
              <a:t>Make patterns easy for readers to see</a:t>
            </a:r>
          </a:p>
          <a:p>
            <a:r>
              <a:rPr lang="en-US" dirty="0"/>
              <a:t>Depict data honestly with good axes and scales</a:t>
            </a:r>
          </a:p>
          <a:p>
            <a:r>
              <a:rPr lang="en-US" b="1" dirty="0"/>
              <a:t>Make graphical elements clear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6C448F-C020-2F45-9183-3C309D090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491" y="3965306"/>
            <a:ext cx="3307947" cy="28926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D6F4C0-9917-3E4B-A3B0-E5D0275AE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6908" y="3884345"/>
            <a:ext cx="3379119" cy="297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0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D0FB1-A772-484C-8675-89F1D703B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890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Some bad graphs…</a:t>
            </a:r>
          </a:p>
        </p:txBody>
      </p:sp>
    </p:spTree>
    <p:extLst>
      <p:ext uri="{BB962C8B-B14F-4D97-AF65-F5344CB8AC3E}">
        <p14:creationId xmlns:p14="http://schemas.microsoft.com/office/powerpoint/2010/main" val="146445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8893</TotalTime>
  <Words>878</Words>
  <Application>Microsoft Macintosh PowerPoint</Application>
  <PresentationFormat>Widescreen</PresentationFormat>
  <Paragraphs>151</Paragraphs>
  <Slides>39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Chapter 2:  Displaying Data</vt:lpstr>
      <vt:lpstr>How do we best visualize our data?</vt:lpstr>
      <vt:lpstr>Guidelines for good figures</vt:lpstr>
      <vt:lpstr>Guidelines for good figures</vt:lpstr>
      <vt:lpstr>Guidelines for good figures</vt:lpstr>
      <vt:lpstr>Guidelines for good figures</vt:lpstr>
      <vt:lpstr>Guidelines for good figures</vt:lpstr>
      <vt:lpstr>Guidelines for good figures</vt:lpstr>
      <vt:lpstr>Some bad graphs…</vt:lpstr>
      <vt:lpstr>PowerPoint Presentation</vt:lpstr>
      <vt:lpstr>PowerPoint Presentation</vt:lpstr>
      <vt:lpstr>PowerPoint Presentation</vt:lpstr>
      <vt:lpstr>Showing data for a single variable</vt:lpstr>
      <vt:lpstr>Frequency table and bar graph activity</vt:lpstr>
      <vt:lpstr>Visualizing numerical variables</vt:lpstr>
      <vt:lpstr>Histograms</vt:lpstr>
      <vt:lpstr>Histograms</vt:lpstr>
      <vt:lpstr>PowerPoint Presentation</vt:lpstr>
      <vt:lpstr>PowerPoint Presentation</vt:lpstr>
      <vt:lpstr>Choosing the number of bins/intervals</vt:lpstr>
      <vt:lpstr>Histogram activity</vt:lpstr>
      <vt:lpstr>So what if we want to show associations between two variables?  We need to determine what type of variables we are working with…</vt:lpstr>
      <vt:lpstr>Two categorical variables</vt:lpstr>
      <vt:lpstr>A contingency table gives the frequency of occurrence of all combinations of two or more categorical variables</vt:lpstr>
      <vt:lpstr>Grouped bar graph</vt:lpstr>
      <vt:lpstr>Mosaic plot</vt:lpstr>
      <vt:lpstr>Two numerical variables: The scatterplot</vt:lpstr>
      <vt:lpstr>One numerical and one categorical variable Strip chart and box plot</vt:lpstr>
      <vt:lpstr>PowerPoint Presentation</vt:lpstr>
      <vt:lpstr>Strip chart, box plot, multiple histograms…  Which is best? Depends on the data</vt:lpstr>
      <vt:lpstr>Showing trends in time and space</vt:lpstr>
      <vt:lpstr>Showing trends in time and space</vt:lpstr>
      <vt:lpstr>PowerPoint Presentation</vt:lpstr>
      <vt:lpstr>PowerPoint Presentation</vt:lpstr>
      <vt:lpstr>BAD</vt:lpstr>
      <vt:lpstr>PowerPoint Presentation</vt:lpstr>
      <vt:lpstr>Next class</vt:lpstr>
      <vt:lpstr>R Tutorial: Importing and visualizing data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Sackman</dc:creator>
  <cp:lastModifiedBy>Andrew Sackman</cp:lastModifiedBy>
  <cp:revision>70</cp:revision>
  <dcterms:created xsi:type="dcterms:W3CDTF">2019-07-10T14:25:50Z</dcterms:created>
  <dcterms:modified xsi:type="dcterms:W3CDTF">2020-01-14T12:43:12Z</dcterms:modified>
</cp:coreProperties>
</file>

<file path=docProps/thumbnail.jpeg>
</file>